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3" r:id="rId4"/>
    <p:sldId id="264" r:id="rId5"/>
    <p:sldId id="259"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524" autoAdjust="0"/>
    <p:restoredTop sz="94660"/>
  </p:normalViewPr>
  <p:slideViewPr>
    <p:cSldViewPr snapToGrid="0">
      <p:cViewPr varScale="1">
        <p:scale>
          <a:sx n="66" d="100"/>
          <a:sy n="66" d="100"/>
        </p:scale>
        <p:origin x="63"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8/21/2017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8/21/2017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8/21/2017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8/21/2017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8/21/2017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8/21/2017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Welcome!</a:t>
            </a:r>
            <a:endParaRPr lang="en-US" dirty="0"/>
          </a:p>
        </p:txBody>
      </p:sp>
      <p:sp>
        <p:nvSpPr>
          <p:cNvPr id="3" name="Subtitle 2"/>
          <p:cNvSpPr>
            <a:spLocks noGrp="1"/>
          </p:cNvSpPr>
          <p:nvPr>
            <p:ph type="subTitle" idx="1"/>
          </p:nvPr>
        </p:nvSpPr>
        <p:spPr/>
        <p:txBody>
          <a:bodyPr/>
          <a:lstStyle/>
          <a:p>
            <a:r>
              <a:rPr lang="en-US" dirty="0" smtClean="0"/>
              <a:t>Jewelry</a:t>
            </a:r>
            <a:endParaRPr lang="en-US" dirty="0"/>
          </a:p>
        </p:txBody>
      </p:sp>
      <p:pic>
        <p:nvPicPr>
          <p:cNvPr id="1028" name="Picture 4" descr="The artist sees what others only catch a glimpse of. ~  Leonardo da Vinci #qu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75178"/>
            <a:ext cx="2510540" cy="35877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rofessional Artist is the foremost business magazine for visual artists. Visit ProfessionalArtistMag.com.- www.professionalartistmag.co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92638" y="509670"/>
            <a:ext cx="2544763" cy="356266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quot;Earth&quot; without &quot;art&quot; is just &quot;eh&quo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23429" y="519074"/>
            <a:ext cx="2421808" cy="354386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Professional Artist is the foremost business magazine for visual artists. Visit ProfessionalArtistMag.com.- www.professionalartistmag.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31265" y="523597"/>
            <a:ext cx="2479735" cy="353933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6200" y="4746172"/>
            <a:ext cx="5861201" cy="20029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00" dirty="0"/>
              <a:t>This media based course first introduces the student to multiple jewelry making mediums. The student will work with simple mediums such as polymer clay and resin to begin the course but will quickly move on to more advanced mediums such as glass bead making and metal working. The student will experiment and practice the skills of each medium prior to creating their theme based projects. </a:t>
            </a:r>
          </a:p>
          <a:p>
            <a:r>
              <a:rPr lang="en-US" sz="1100" dirty="0"/>
              <a:t> </a:t>
            </a:r>
          </a:p>
          <a:p>
            <a:r>
              <a:rPr lang="en-US" sz="1100" dirty="0"/>
              <a:t>After experimenting and practicing with all of the jewelry techniques/mediums the course will move on to independent projects where the student will plan, organize and prepare their own project based around a course theme. The student will be able to choose their own techniques and medium for their projects but is required to think like an artist and use creative problem solving skills to make it all come to life.</a:t>
            </a:r>
            <a:endParaRPr lang="en-US" sz="1100" dirty="0"/>
          </a:p>
        </p:txBody>
      </p:sp>
    </p:spTree>
    <p:extLst>
      <p:ext uri="{BB962C8B-B14F-4D97-AF65-F5344CB8AC3E}">
        <p14:creationId xmlns:p14="http://schemas.microsoft.com/office/powerpoint/2010/main" val="3882867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this class be like?</a:t>
            </a:r>
            <a:endParaRPr lang="en-US" dirty="0"/>
          </a:p>
        </p:txBody>
      </p:sp>
      <p:sp>
        <p:nvSpPr>
          <p:cNvPr id="9" name="Rounded Rectangle 8"/>
          <p:cNvSpPr/>
          <p:nvPr/>
        </p:nvSpPr>
        <p:spPr>
          <a:xfrm>
            <a:off x="190500" y="285751"/>
            <a:ext cx="5067300" cy="27432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u="sng" dirty="0" smtClean="0">
                <a:solidFill>
                  <a:schemeClr val="bg1"/>
                </a:solidFill>
              </a:rPr>
              <a:t>Boot Camps</a:t>
            </a:r>
          </a:p>
          <a:p>
            <a:pPr algn="ctr"/>
            <a:endParaRPr lang="en-US" sz="2400" u="sng" dirty="0" smtClean="0">
              <a:solidFill>
                <a:schemeClr val="bg1"/>
              </a:solidFill>
            </a:endParaRPr>
          </a:p>
          <a:p>
            <a:pPr algn="ctr"/>
            <a:endParaRPr lang="en-US" dirty="0">
              <a:solidFill>
                <a:schemeClr val="bg1"/>
              </a:solidFill>
            </a:endParaRPr>
          </a:p>
          <a:p>
            <a:pPr marL="285750" indent="-285750">
              <a:buFontTx/>
              <a:buChar char="-"/>
            </a:pPr>
            <a:r>
              <a:rPr lang="en-US" dirty="0" smtClean="0">
                <a:solidFill>
                  <a:schemeClr val="bg1"/>
                </a:solidFill>
              </a:rPr>
              <a:t>Polymer Clay</a:t>
            </a:r>
          </a:p>
          <a:p>
            <a:pPr marL="285750" indent="-285750">
              <a:buFontTx/>
              <a:buChar char="-"/>
            </a:pPr>
            <a:r>
              <a:rPr lang="en-US" dirty="0" smtClean="0">
                <a:solidFill>
                  <a:schemeClr val="bg1"/>
                </a:solidFill>
              </a:rPr>
              <a:t>Metals</a:t>
            </a:r>
          </a:p>
          <a:p>
            <a:pPr marL="285750" indent="-285750">
              <a:buFontTx/>
              <a:buChar char="-"/>
            </a:pPr>
            <a:r>
              <a:rPr lang="en-US" dirty="0" smtClean="0">
                <a:solidFill>
                  <a:schemeClr val="bg1"/>
                </a:solidFill>
              </a:rPr>
              <a:t>Enameling</a:t>
            </a:r>
          </a:p>
          <a:p>
            <a:pPr marL="285750" indent="-285750">
              <a:buFontTx/>
              <a:buChar char="-"/>
            </a:pPr>
            <a:r>
              <a:rPr lang="en-US" dirty="0" smtClean="0">
                <a:solidFill>
                  <a:schemeClr val="bg1"/>
                </a:solidFill>
              </a:rPr>
              <a:t>Glass Beads</a:t>
            </a:r>
          </a:p>
          <a:p>
            <a:pPr marL="285750" indent="-285750">
              <a:buFontTx/>
              <a:buChar char="-"/>
            </a:pPr>
            <a:r>
              <a:rPr lang="en-US" dirty="0" smtClean="0">
                <a:solidFill>
                  <a:schemeClr val="bg1"/>
                </a:solidFill>
              </a:rPr>
              <a:t>Resin Casting</a:t>
            </a:r>
            <a:endParaRPr lang="en-US" dirty="0">
              <a:solidFill>
                <a:schemeClr val="bg1"/>
              </a:solidFill>
            </a:endParaRPr>
          </a:p>
        </p:txBody>
      </p:sp>
      <p:sp>
        <p:nvSpPr>
          <p:cNvPr id="11" name="Rounded Rectangle 10"/>
          <p:cNvSpPr/>
          <p:nvPr/>
        </p:nvSpPr>
        <p:spPr>
          <a:xfrm>
            <a:off x="6572250" y="209551"/>
            <a:ext cx="5067300" cy="2743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u="sng" dirty="0" smtClean="0">
                <a:solidFill>
                  <a:schemeClr val="bg1"/>
                </a:solidFill>
              </a:rPr>
              <a:t>THEMES</a:t>
            </a:r>
          </a:p>
          <a:p>
            <a:pPr algn="ctr"/>
            <a:endParaRPr lang="en-US" sz="2400" u="sng" dirty="0" smtClean="0">
              <a:solidFill>
                <a:schemeClr val="bg1"/>
              </a:solidFill>
            </a:endParaRPr>
          </a:p>
          <a:p>
            <a:pPr algn="ctr"/>
            <a:r>
              <a:rPr lang="en-US" dirty="0" smtClean="0">
                <a:solidFill>
                  <a:schemeClr val="bg1"/>
                </a:solidFill>
              </a:rPr>
              <a:t>Identity</a:t>
            </a:r>
          </a:p>
          <a:p>
            <a:pPr algn="ctr"/>
            <a:r>
              <a:rPr lang="en-US" dirty="0" smtClean="0">
                <a:solidFill>
                  <a:schemeClr val="bg1"/>
                </a:solidFill>
              </a:rPr>
              <a:t>Artist of Inspiration</a:t>
            </a:r>
          </a:p>
          <a:p>
            <a:pPr algn="ctr"/>
            <a:r>
              <a:rPr lang="en-US" dirty="0" smtClean="0">
                <a:solidFill>
                  <a:schemeClr val="bg1"/>
                </a:solidFill>
              </a:rPr>
              <a:t>Shape</a:t>
            </a:r>
          </a:p>
          <a:p>
            <a:pPr algn="ctr"/>
            <a:r>
              <a:rPr lang="en-US" dirty="0" smtClean="0">
                <a:solidFill>
                  <a:schemeClr val="bg1"/>
                </a:solidFill>
              </a:rPr>
              <a:t>Nature</a:t>
            </a:r>
          </a:p>
          <a:p>
            <a:pPr algn="ctr"/>
            <a:endParaRPr lang="en-US" dirty="0" smtClean="0">
              <a:solidFill>
                <a:schemeClr val="bg1"/>
              </a:solidFill>
            </a:endParaRPr>
          </a:p>
          <a:p>
            <a:pPr algn="ctr"/>
            <a:r>
              <a:rPr lang="en-US" dirty="0" err="1" smtClean="0">
                <a:solidFill>
                  <a:schemeClr val="bg1"/>
                </a:solidFill>
              </a:rPr>
              <a:t>Etc</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73952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will this class be like?</a:t>
            </a:r>
            <a:endParaRPr lang="en-US" dirty="0"/>
          </a:p>
        </p:txBody>
      </p:sp>
      <p:pic>
        <p:nvPicPr>
          <p:cNvPr id="4" name="Picture 3"/>
          <p:cNvPicPr>
            <a:picLocks noChangeAspect="1"/>
          </p:cNvPicPr>
          <p:nvPr/>
        </p:nvPicPr>
        <p:blipFill>
          <a:blip r:embed="rId2"/>
          <a:stretch>
            <a:fillRect/>
          </a:stretch>
        </p:blipFill>
        <p:spPr>
          <a:xfrm>
            <a:off x="457200" y="182258"/>
            <a:ext cx="3243015" cy="4195369"/>
          </a:xfrm>
          <a:prstGeom prst="rect">
            <a:avLst/>
          </a:prstGeom>
        </p:spPr>
      </p:pic>
      <p:pic>
        <p:nvPicPr>
          <p:cNvPr id="5" name="Picture 4"/>
          <p:cNvPicPr>
            <a:picLocks noChangeAspect="1"/>
          </p:cNvPicPr>
          <p:nvPr/>
        </p:nvPicPr>
        <p:blipFill>
          <a:blip r:embed="rId3"/>
          <a:stretch>
            <a:fillRect/>
          </a:stretch>
        </p:blipFill>
        <p:spPr>
          <a:xfrm>
            <a:off x="4606497" y="193100"/>
            <a:ext cx="3201684" cy="4184527"/>
          </a:xfrm>
          <a:prstGeom prst="rect">
            <a:avLst/>
          </a:prstGeom>
        </p:spPr>
      </p:pic>
      <p:pic>
        <p:nvPicPr>
          <p:cNvPr id="6" name="Picture 5"/>
          <p:cNvPicPr>
            <a:picLocks noChangeAspect="1"/>
          </p:cNvPicPr>
          <p:nvPr/>
        </p:nvPicPr>
        <p:blipFill>
          <a:blip r:embed="rId4"/>
          <a:stretch>
            <a:fillRect/>
          </a:stretch>
        </p:blipFill>
        <p:spPr>
          <a:xfrm>
            <a:off x="8475636" y="193100"/>
            <a:ext cx="3213914" cy="4184527"/>
          </a:xfrm>
          <a:prstGeom prst="rect">
            <a:avLst/>
          </a:prstGeom>
        </p:spPr>
      </p:pic>
    </p:spTree>
    <p:extLst>
      <p:ext uri="{BB962C8B-B14F-4D97-AF65-F5344CB8AC3E}">
        <p14:creationId xmlns:p14="http://schemas.microsoft.com/office/powerpoint/2010/main" val="2221038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Google Classroom</a:t>
            </a:r>
            <a:endParaRPr lang="en-US" dirty="0"/>
          </a:p>
        </p:txBody>
      </p:sp>
      <p:sp>
        <p:nvSpPr>
          <p:cNvPr id="3" name="Text Placeholder 2"/>
          <p:cNvSpPr>
            <a:spLocks noGrp="1"/>
          </p:cNvSpPr>
          <p:nvPr>
            <p:ph type="body" idx="1"/>
          </p:nvPr>
        </p:nvSpPr>
        <p:spPr/>
        <p:txBody>
          <a:bodyPr>
            <a:normAutofit/>
          </a:bodyPr>
          <a:lstStyle/>
          <a:p>
            <a:r>
              <a:rPr lang="en-US" sz="3600" dirty="0" smtClean="0"/>
              <a:t>188sid</a:t>
            </a:r>
            <a:endParaRPr lang="en-US" sz="3600" dirty="0"/>
          </a:p>
        </p:txBody>
      </p:sp>
      <p:pic>
        <p:nvPicPr>
          <p:cNvPr id="4" name="Picture 3"/>
          <p:cNvPicPr>
            <a:picLocks noChangeAspect="1"/>
          </p:cNvPicPr>
          <p:nvPr/>
        </p:nvPicPr>
        <p:blipFill>
          <a:blip r:embed="rId2"/>
          <a:stretch>
            <a:fillRect/>
          </a:stretch>
        </p:blipFill>
        <p:spPr>
          <a:xfrm>
            <a:off x="578518" y="300852"/>
            <a:ext cx="6674017" cy="3677326"/>
          </a:xfrm>
          <a:prstGeom prst="rect">
            <a:avLst/>
          </a:prstGeom>
        </p:spPr>
      </p:pic>
      <p:sp>
        <p:nvSpPr>
          <p:cNvPr id="5" name="TextBox 4"/>
          <p:cNvSpPr txBox="1"/>
          <p:nvPr/>
        </p:nvSpPr>
        <p:spPr>
          <a:xfrm>
            <a:off x="7677150" y="209550"/>
            <a:ext cx="4133850" cy="4124206"/>
          </a:xfrm>
          <a:prstGeom prst="rect">
            <a:avLst/>
          </a:prstGeom>
          <a:noFill/>
        </p:spPr>
        <p:txBody>
          <a:bodyPr wrap="square" rtlCol="0">
            <a:spAutoFit/>
          </a:bodyPr>
          <a:lstStyle/>
          <a:p>
            <a:r>
              <a:rPr lang="en-US" sz="2800" u="sng" dirty="0" smtClean="0">
                <a:solidFill>
                  <a:schemeClr val="bg1"/>
                </a:solidFill>
              </a:rPr>
              <a:t>For Each Project:</a:t>
            </a:r>
          </a:p>
          <a:p>
            <a:endParaRPr lang="en-US" dirty="0">
              <a:solidFill>
                <a:schemeClr val="bg1"/>
              </a:solidFill>
            </a:endParaRPr>
          </a:p>
          <a:p>
            <a:pPr marL="342900" indent="-342900">
              <a:buAutoNum type="arabicParenR"/>
            </a:pPr>
            <a:r>
              <a:rPr lang="en-US" sz="2400" dirty="0" smtClean="0">
                <a:solidFill>
                  <a:schemeClr val="bg1"/>
                </a:solidFill>
              </a:rPr>
              <a:t>Complete “independent project form”</a:t>
            </a:r>
          </a:p>
          <a:p>
            <a:pPr marL="342900" indent="-342900">
              <a:buAutoNum type="arabicParenR"/>
            </a:pPr>
            <a:r>
              <a:rPr lang="en-US" sz="2400" dirty="0" smtClean="0">
                <a:solidFill>
                  <a:schemeClr val="bg1"/>
                </a:solidFill>
              </a:rPr>
              <a:t>Create your artwork</a:t>
            </a:r>
          </a:p>
          <a:p>
            <a:pPr marL="342900" indent="-342900">
              <a:buAutoNum type="arabicParenR"/>
            </a:pPr>
            <a:r>
              <a:rPr lang="en-US" sz="2400" dirty="0" smtClean="0">
                <a:solidFill>
                  <a:schemeClr val="bg1"/>
                </a:solidFill>
              </a:rPr>
              <a:t>Write artist statement</a:t>
            </a:r>
          </a:p>
          <a:p>
            <a:pPr marL="342900" indent="-342900">
              <a:buAutoNum type="arabicParenR"/>
            </a:pPr>
            <a:r>
              <a:rPr lang="en-US" sz="2400" dirty="0" smtClean="0">
                <a:solidFill>
                  <a:schemeClr val="bg1"/>
                </a:solidFill>
              </a:rPr>
              <a:t>Photograph your artwork</a:t>
            </a:r>
          </a:p>
          <a:p>
            <a:pPr marL="342900" indent="-342900">
              <a:buAutoNum type="arabicParenR"/>
            </a:pPr>
            <a:r>
              <a:rPr lang="en-US" sz="2400" dirty="0" smtClean="0">
                <a:solidFill>
                  <a:schemeClr val="bg1"/>
                </a:solidFill>
              </a:rPr>
              <a:t>Submit on Google Classroom:</a:t>
            </a:r>
          </a:p>
          <a:p>
            <a:pPr marL="742950" lvl="1" indent="-285750">
              <a:buFontTx/>
              <a:buChar char="-"/>
            </a:pPr>
            <a:r>
              <a:rPr lang="en-US" sz="2400" dirty="0" smtClean="0">
                <a:solidFill>
                  <a:schemeClr val="bg1"/>
                </a:solidFill>
              </a:rPr>
              <a:t>Independent project form</a:t>
            </a:r>
          </a:p>
          <a:p>
            <a:pPr marL="742950" lvl="1" indent="-285750">
              <a:buFontTx/>
              <a:buChar char="-"/>
            </a:pPr>
            <a:r>
              <a:rPr lang="en-US" sz="2400" dirty="0" smtClean="0">
                <a:solidFill>
                  <a:schemeClr val="bg1"/>
                </a:solidFill>
              </a:rPr>
              <a:t>Photograph</a:t>
            </a:r>
          </a:p>
          <a:p>
            <a:pPr marL="742950" lvl="1" indent="-285750">
              <a:buFontTx/>
              <a:buChar char="-"/>
            </a:pPr>
            <a:r>
              <a:rPr lang="en-US" sz="2400" dirty="0" smtClean="0">
                <a:solidFill>
                  <a:schemeClr val="bg1"/>
                </a:solidFill>
              </a:rPr>
              <a:t>Artist statement</a:t>
            </a:r>
          </a:p>
        </p:txBody>
      </p:sp>
    </p:spTree>
    <p:extLst>
      <p:ext uri="{BB962C8B-B14F-4D97-AF65-F5344CB8AC3E}">
        <p14:creationId xmlns:p14="http://schemas.microsoft.com/office/powerpoint/2010/main" val="17642816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Grades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36534086"/>
              </p:ext>
            </p:extLst>
          </p:nvPr>
        </p:nvGraphicFramePr>
        <p:xfrm>
          <a:off x="336550" y="627903"/>
          <a:ext cx="4473575" cy="3080808"/>
        </p:xfrm>
        <a:graphic>
          <a:graphicData uri="http://schemas.openxmlformats.org/drawingml/2006/table">
            <a:tbl>
              <a:tblPr firstRow="1" bandRow="1">
                <a:tableStyleId>{5C22544A-7EE6-4342-B048-85BDC9FD1C3A}</a:tableStyleId>
              </a:tblPr>
              <a:tblGrid>
                <a:gridCol w="3417888"/>
                <a:gridCol w="1055687"/>
              </a:tblGrid>
              <a:tr h="770202">
                <a:tc>
                  <a:txBody>
                    <a:bodyPr/>
                    <a:lstStyle/>
                    <a:p>
                      <a:r>
                        <a:rPr lang="en-US" dirty="0" smtClean="0"/>
                        <a:t>Classroom</a:t>
                      </a:r>
                      <a:r>
                        <a:rPr lang="en-US" baseline="0" dirty="0" smtClean="0"/>
                        <a:t> Management</a:t>
                      </a:r>
                      <a:endParaRPr lang="en-US" dirty="0"/>
                    </a:p>
                  </a:txBody>
                  <a:tcPr/>
                </a:tc>
                <a:tc>
                  <a:txBody>
                    <a:bodyPr/>
                    <a:lstStyle/>
                    <a:p>
                      <a:pPr algn="ctr"/>
                      <a:r>
                        <a:rPr lang="en-US" dirty="0" smtClean="0"/>
                        <a:t>50</a:t>
                      </a:r>
                      <a:endParaRPr lang="en-US" dirty="0"/>
                    </a:p>
                  </a:txBody>
                  <a:tcPr/>
                </a:tc>
              </a:tr>
              <a:tr h="770202">
                <a:tc>
                  <a:txBody>
                    <a:bodyPr/>
                    <a:lstStyle/>
                    <a:p>
                      <a:r>
                        <a:rPr lang="en-US" dirty="0" smtClean="0"/>
                        <a:t>Independent</a:t>
                      </a:r>
                      <a:r>
                        <a:rPr lang="en-US" baseline="0" dirty="0" smtClean="0"/>
                        <a:t> Project Form</a:t>
                      </a:r>
                      <a:endParaRPr lang="en-US" dirty="0"/>
                    </a:p>
                  </a:txBody>
                  <a:tcPr/>
                </a:tc>
                <a:tc>
                  <a:txBody>
                    <a:bodyPr/>
                    <a:lstStyle/>
                    <a:p>
                      <a:pPr algn="ctr"/>
                      <a:r>
                        <a:rPr lang="en-US" dirty="0" smtClean="0"/>
                        <a:t>20</a:t>
                      </a:r>
                      <a:endParaRPr lang="en-US" dirty="0"/>
                    </a:p>
                  </a:txBody>
                  <a:tcPr/>
                </a:tc>
              </a:tr>
              <a:tr h="770202">
                <a:tc>
                  <a:txBody>
                    <a:bodyPr/>
                    <a:lstStyle/>
                    <a:p>
                      <a:r>
                        <a:rPr lang="en-US" dirty="0" smtClean="0"/>
                        <a:t>Artist</a:t>
                      </a:r>
                      <a:r>
                        <a:rPr lang="en-US" baseline="0" dirty="0" smtClean="0"/>
                        <a:t> Statement</a:t>
                      </a:r>
                      <a:endParaRPr lang="en-US" dirty="0"/>
                    </a:p>
                  </a:txBody>
                  <a:tcPr/>
                </a:tc>
                <a:tc>
                  <a:txBody>
                    <a:bodyPr/>
                    <a:lstStyle/>
                    <a:p>
                      <a:pPr algn="ctr"/>
                      <a:r>
                        <a:rPr lang="en-US" dirty="0" smtClean="0"/>
                        <a:t>20</a:t>
                      </a:r>
                      <a:endParaRPr lang="en-US" dirty="0"/>
                    </a:p>
                  </a:txBody>
                  <a:tcPr/>
                </a:tc>
              </a:tr>
              <a:tr h="770202">
                <a:tc>
                  <a:txBody>
                    <a:bodyPr/>
                    <a:lstStyle/>
                    <a:p>
                      <a:r>
                        <a:rPr lang="en-US" dirty="0" smtClean="0"/>
                        <a:t>Photograph</a:t>
                      </a:r>
                      <a:r>
                        <a:rPr lang="en-US" baseline="0" dirty="0" smtClean="0"/>
                        <a:t> Submission</a:t>
                      </a:r>
                      <a:endParaRPr lang="en-US" dirty="0"/>
                    </a:p>
                  </a:txBody>
                  <a:tcPr/>
                </a:tc>
                <a:tc>
                  <a:txBody>
                    <a:bodyPr/>
                    <a:lstStyle/>
                    <a:p>
                      <a:pPr algn="ctr"/>
                      <a:r>
                        <a:rPr lang="en-US" dirty="0" smtClean="0"/>
                        <a:t>10</a:t>
                      </a:r>
                      <a:endParaRPr lang="en-US" dirty="0"/>
                    </a:p>
                  </a:txBody>
                  <a:tcPr/>
                </a:tc>
              </a:tr>
            </a:tbl>
          </a:graphicData>
        </a:graphic>
      </p:graphicFrame>
      <p:sp>
        <p:nvSpPr>
          <p:cNvPr id="6" name="TextBox 5"/>
          <p:cNvSpPr txBox="1"/>
          <p:nvPr/>
        </p:nvSpPr>
        <p:spPr>
          <a:xfrm>
            <a:off x="336549" y="0"/>
            <a:ext cx="4473575" cy="523220"/>
          </a:xfrm>
          <a:prstGeom prst="rect">
            <a:avLst/>
          </a:prstGeom>
          <a:noFill/>
        </p:spPr>
        <p:txBody>
          <a:bodyPr wrap="square" rtlCol="0">
            <a:spAutoFit/>
          </a:bodyPr>
          <a:lstStyle/>
          <a:p>
            <a:r>
              <a:rPr lang="en-US" sz="2800" dirty="0" smtClean="0">
                <a:solidFill>
                  <a:schemeClr val="bg1"/>
                </a:solidFill>
              </a:rPr>
              <a:t>Each Project:</a:t>
            </a:r>
            <a:endParaRPr lang="en-US" sz="2800" dirty="0">
              <a:solidFill>
                <a:schemeClr val="bg1"/>
              </a:solidFill>
            </a:endParaRPr>
          </a:p>
        </p:txBody>
      </p:sp>
      <p:sp>
        <p:nvSpPr>
          <p:cNvPr id="7" name="TextBox 6"/>
          <p:cNvSpPr txBox="1"/>
          <p:nvPr/>
        </p:nvSpPr>
        <p:spPr>
          <a:xfrm>
            <a:off x="4010025" y="3780426"/>
            <a:ext cx="981074" cy="461665"/>
          </a:xfrm>
          <a:prstGeom prst="rect">
            <a:avLst/>
          </a:prstGeom>
          <a:noFill/>
        </p:spPr>
        <p:txBody>
          <a:bodyPr wrap="square" rtlCol="0">
            <a:spAutoFit/>
          </a:bodyPr>
          <a:lstStyle/>
          <a:p>
            <a:r>
              <a:rPr lang="en-US" sz="2400" dirty="0" smtClean="0">
                <a:solidFill>
                  <a:schemeClr val="bg1"/>
                </a:solidFill>
              </a:rPr>
              <a:t>100</a:t>
            </a:r>
            <a:endParaRPr lang="en-US" sz="2400"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954380203"/>
              </p:ext>
            </p:extLst>
          </p:nvPr>
        </p:nvGraphicFramePr>
        <p:xfrm>
          <a:off x="5848348" y="627903"/>
          <a:ext cx="5991226" cy="3001122"/>
        </p:xfrm>
        <a:graphic>
          <a:graphicData uri="http://schemas.openxmlformats.org/drawingml/2006/table">
            <a:tbl>
              <a:tblPr firstRow="1" bandRow="1">
                <a:tableStyleId>{0660B408-B3CF-4A94-85FC-2B1E0A45F4A2}</a:tableStyleId>
              </a:tblPr>
              <a:tblGrid>
                <a:gridCol w="2995613"/>
                <a:gridCol w="2995613"/>
              </a:tblGrid>
              <a:tr h="715122">
                <a:tc>
                  <a:txBody>
                    <a:bodyPr/>
                    <a:lstStyle/>
                    <a:p>
                      <a:pPr algn="ctr"/>
                      <a:r>
                        <a:rPr lang="en-US" dirty="0" smtClean="0">
                          <a:solidFill>
                            <a:schemeClr val="bg1"/>
                          </a:solidFill>
                        </a:rPr>
                        <a:t>Participation/</a:t>
                      </a:r>
                    </a:p>
                    <a:p>
                      <a:pPr algn="ctr"/>
                      <a:r>
                        <a:rPr lang="en-US" dirty="0" smtClean="0">
                          <a:solidFill>
                            <a:schemeClr val="bg1"/>
                          </a:solidFill>
                        </a:rPr>
                        <a:t>Use</a:t>
                      </a:r>
                      <a:r>
                        <a:rPr lang="en-US" baseline="0" dirty="0" smtClean="0">
                          <a:solidFill>
                            <a:schemeClr val="bg1"/>
                          </a:solidFill>
                        </a:rPr>
                        <a:t> of Time</a:t>
                      </a:r>
                      <a:endParaRPr lang="en-US" dirty="0">
                        <a:solidFill>
                          <a:schemeClr val="bg1"/>
                        </a:solidFill>
                      </a:endParaRPr>
                    </a:p>
                  </a:txBody>
                  <a:tcPr/>
                </a:tc>
                <a:tc>
                  <a:txBody>
                    <a:bodyPr/>
                    <a:lstStyle/>
                    <a:p>
                      <a:pPr algn="ctr"/>
                      <a:r>
                        <a:rPr lang="en-US" dirty="0" smtClean="0">
                          <a:solidFill>
                            <a:schemeClr val="bg1"/>
                          </a:solidFill>
                        </a:rPr>
                        <a:t>Classroom Respect</a:t>
                      </a:r>
                      <a:endParaRPr lang="en-US" dirty="0">
                        <a:solidFill>
                          <a:schemeClr val="bg1"/>
                        </a:solidFill>
                      </a:endParaRPr>
                    </a:p>
                  </a:txBody>
                  <a:tcPr/>
                </a:tc>
              </a:tr>
              <a:tr h="2279721">
                <a:tc>
                  <a:txBody>
                    <a:bodyPr/>
                    <a:lstStyle/>
                    <a:p>
                      <a:pPr marL="285750" indent="-285750">
                        <a:buFontTx/>
                        <a:buChar char="-"/>
                      </a:pPr>
                      <a:r>
                        <a:rPr lang="en-US" dirty="0" smtClean="0"/>
                        <a:t>Using</a:t>
                      </a:r>
                      <a:r>
                        <a:rPr lang="en-US" baseline="0" dirty="0" smtClean="0"/>
                        <a:t> time effectively from beginning to end of class, EVERY DAY. </a:t>
                      </a:r>
                    </a:p>
                    <a:p>
                      <a:pPr marL="285750" indent="-285750">
                        <a:buFontTx/>
                        <a:buChar char="-"/>
                      </a:pPr>
                      <a:r>
                        <a:rPr lang="en-US" baseline="0" dirty="0" smtClean="0"/>
                        <a:t>Being engaged with high attention and high commitment to independent projects</a:t>
                      </a:r>
                    </a:p>
                    <a:p>
                      <a:pPr marL="285750" indent="-285750">
                        <a:buFontTx/>
                        <a:buChar char="-"/>
                      </a:pPr>
                      <a:endParaRPr lang="en-US" dirty="0"/>
                    </a:p>
                  </a:txBody>
                  <a:tcPr/>
                </a:tc>
                <a:tc>
                  <a:txBody>
                    <a:bodyPr/>
                    <a:lstStyle/>
                    <a:p>
                      <a:pPr marL="285750" indent="-285750">
                        <a:buFontTx/>
                        <a:buChar char="-"/>
                      </a:pPr>
                      <a:r>
                        <a:rPr lang="en-US" dirty="0" smtClean="0"/>
                        <a:t>Using tools</a:t>
                      </a:r>
                      <a:r>
                        <a:rPr lang="en-US" baseline="0" dirty="0" smtClean="0"/>
                        <a:t> safely and appropriately</a:t>
                      </a:r>
                    </a:p>
                    <a:p>
                      <a:pPr marL="285750" indent="-285750">
                        <a:buFontTx/>
                        <a:buChar char="-"/>
                      </a:pPr>
                      <a:r>
                        <a:rPr lang="en-US" baseline="0" dirty="0" smtClean="0"/>
                        <a:t>CLEANING up after yourself</a:t>
                      </a:r>
                    </a:p>
                    <a:p>
                      <a:pPr marL="285750" indent="-285750">
                        <a:buFontTx/>
                        <a:buChar char="-"/>
                      </a:pPr>
                      <a:r>
                        <a:rPr lang="en-US" baseline="0" dirty="0" smtClean="0"/>
                        <a:t>Having respect for your artwork and classmates artwork </a:t>
                      </a:r>
                    </a:p>
                    <a:p>
                      <a:pPr marL="285750" indent="-285750">
                        <a:buFontTx/>
                        <a:buChar char="-"/>
                      </a:pPr>
                      <a:endParaRPr lang="en-US" dirty="0"/>
                    </a:p>
                  </a:txBody>
                  <a:tcPr/>
                </a:tc>
              </a:tr>
            </a:tbl>
          </a:graphicData>
        </a:graphic>
      </p:graphicFrame>
      <p:sp>
        <p:nvSpPr>
          <p:cNvPr id="13" name="Right Arrow 12"/>
          <p:cNvSpPr/>
          <p:nvPr/>
        </p:nvSpPr>
        <p:spPr>
          <a:xfrm>
            <a:off x="4991099" y="819150"/>
            <a:ext cx="581026"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7289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4250" y="5064912"/>
            <a:ext cx="7772400" cy="1463040"/>
          </a:xfrm>
        </p:spPr>
        <p:txBody>
          <a:bodyPr/>
          <a:lstStyle/>
          <a:p>
            <a:r>
              <a:rPr lang="en-US" dirty="0" smtClean="0"/>
              <a:t>Class Rules</a:t>
            </a:r>
            <a:endParaRPr lang="en-US" dirty="0"/>
          </a:p>
        </p:txBody>
      </p:sp>
      <p:pic>
        <p:nvPicPr>
          <p:cNvPr id="6" name="Picture 5"/>
          <p:cNvPicPr>
            <a:picLocks noChangeAspect="1"/>
          </p:cNvPicPr>
          <p:nvPr/>
        </p:nvPicPr>
        <p:blipFill>
          <a:blip r:embed="rId2"/>
          <a:stretch>
            <a:fillRect/>
          </a:stretch>
        </p:blipFill>
        <p:spPr>
          <a:xfrm>
            <a:off x="173774" y="307153"/>
            <a:ext cx="5600700" cy="1131648"/>
          </a:xfrm>
          <a:prstGeom prst="rect">
            <a:avLst/>
          </a:prstGeom>
        </p:spPr>
      </p:pic>
      <p:pic>
        <p:nvPicPr>
          <p:cNvPr id="7" name="Picture 6"/>
          <p:cNvPicPr>
            <a:picLocks noChangeAspect="1"/>
          </p:cNvPicPr>
          <p:nvPr/>
        </p:nvPicPr>
        <p:blipFill>
          <a:blip r:embed="rId3"/>
          <a:stretch>
            <a:fillRect/>
          </a:stretch>
        </p:blipFill>
        <p:spPr>
          <a:xfrm>
            <a:off x="173774" y="1592395"/>
            <a:ext cx="5600700" cy="1011413"/>
          </a:xfrm>
          <a:prstGeom prst="rect">
            <a:avLst/>
          </a:prstGeom>
        </p:spPr>
      </p:pic>
      <p:pic>
        <p:nvPicPr>
          <p:cNvPr id="8" name="Picture 7"/>
          <p:cNvPicPr>
            <a:picLocks noChangeAspect="1"/>
          </p:cNvPicPr>
          <p:nvPr/>
        </p:nvPicPr>
        <p:blipFill>
          <a:blip r:embed="rId4"/>
          <a:stretch>
            <a:fillRect/>
          </a:stretch>
        </p:blipFill>
        <p:spPr>
          <a:xfrm>
            <a:off x="173774" y="2797292"/>
            <a:ext cx="5600700" cy="1038568"/>
          </a:xfrm>
          <a:prstGeom prst="rect">
            <a:avLst/>
          </a:prstGeom>
        </p:spPr>
      </p:pic>
      <p:pic>
        <p:nvPicPr>
          <p:cNvPr id="9" name="Picture 8"/>
          <p:cNvPicPr>
            <a:picLocks noChangeAspect="1"/>
          </p:cNvPicPr>
          <p:nvPr/>
        </p:nvPicPr>
        <p:blipFill>
          <a:blip r:embed="rId5"/>
          <a:stretch>
            <a:fillRect/>
          </a:stretch>
        </p:blipFill>
        <p:spPr>
          <a:xfrm>
            <a:off x="152400" y="4029344"/>
            <a:ext cx="5600700" cy="1112554"/>
          </a:xfrm>
          <a:prstGeom prst="rect">
            <a:avLst/>
          </a:prstGeom>
        </p:spPr>
      </p:pic>
      <p:pic>
        <p:nvPicPr>
          <p:cNvPr id="10" name="Picture 9"/>
          <p:cNvPicPr>
            <a:picLocks noChangeAspect="1"/>
          </p:cNvPicPr>
          <p:nvPr/>
        </p:nvPicPr>
        <p:blipFill>
          <a:blip r:embed="rId6"/>
          <a:stretch>
            <a:fillRect/>
          </a:stretch>
        </p:blipFill>
        <p:spPr>
          <a:xfrm>
            <a:off x="152400" y="5372100"/>
            <a:ext cx="5622074" cy="977032"/>
          </a:xfrm>
          <a:prstGeom prst="rect">
            <a:avLst/>
          </a:prstGeom>
        </p:spPr>
      </p:pic>
      <p:sp>
        <p:nvSpPr>
          <p:cNvPr id="11" name="TextBox 10"/>
          <p:cNvSpPr txBox="1"/>
          <p:nvPr/>
        </p:nvSpPr>
        <p:spPr>
          <a:xfrm>
            <a:off x="6055347" y="1435975"/>
            <a:ext cx="5076825" cy="1815882"/>
          </a:xfrm>
          <a:prstGeom prst="rect">
            <a:avLst/>
          </a:prstGeom>
          <a:noFill/>
        </p:spPr>
        <p:txBody>
          <a:bodyPr wrap="square" rtlCol="0">
            <a:spAutoFit/>
          </a:bodyPr>
          <a:lstStyle/>
          <a:p>
            <a:pPr marL="285750" indent="-285750">
              <a:buFontTx/>
              <a:buChar char="-"/>
            </a:pPr>
            <a:r>
              <a:rPr lang="en-US" sz="2800" dirty="0" smtClean="0">
                <a:solidFill>
                  <a:schemeClr val="bg1"/>
                </a:solidFill>
              </a:rPr>
              <a:t>Participate</a:t>
            </a:r>
          </a:p>
          <a:p>
            <a:pPr marL="285750" indent="-285750">
              <a:buFontTx/>
              <a:buChar char="-"/>
            </a:pPr>
            <a:r>
              <a:rPr lang="en-US" sz="2800" dirty="0" smtClean="0">
                <a:solidFill>
                  <a:schemeClr val="bg1"/>
                </a:solidFill>
              </a:rPr>
              <a:t>Respect yourself</a:t>
            </a:r>
          </a:p>
          <a:p>
            <a:pPr marL="285750" indent="-285750">
              <a:buFontTx/>
              <a:buChar char="-"/>
            </a:pPr>
            <a:r>
              <a:rPr lang="en-US" sz="2800" dirty="0" smtClean="0">
                <a:solidFill>
                  <a:schemeClr val="bg1"/>
                </a:solidFill>
              </a:rPr>
              <a:t>Respect Others</a:t>
            </a:r>
          </a:p>
          <a:p>
            <a:pPr marL="285750" indent="-285750">
              <a:buFontTx/>
              <a:buChar char="-"/>
            </a:pPr>
            <a:r>
              <a:rPr lang="en-US" sz="2800" dirty="0" smtClean="0">
                <a:solidFill>
                  <a:schemeClr val="bg1"/>
                </a:solidFill>
              </a:rPr>
              <a:t>Respect Property</a:t>
            </a:r>
          </a:p>
        </p:txBody>
      </p:sp>
      <p:pic>
        <p:nvPicPr>
          <p:cNvPr id="3074" name="Picture 2" descr="Image result for blank cell phon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96502" y="387061"/>
            <a:ext cx="2545499" cy="4820462"/>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9477375" y="1438801"/>
            <a:ext cx="1971675" cy="2585323"/>
          </a:xfrm>
          <a:prstGeom prst="rect">
            <a:avLst/>
          </a:prstGeom>
          <a:noFill/>
        </p:spPr>
        <p:txBody>
          <a:bodyPr wrap="square" rtlCol="0">
            <a:spAutoFit/>
          </a:bodyPr>
          <a:lstStyle/>
          <a:p>
            <a:pPr algn="ctr"/>
            <a:r>
              <a:rPr lang="en-US" dirty="0" smtClean="0">
                <a:solidFill>
                  <a:schemeClr val="bg1"/>
                </a:solidFill>
                <a:effectLst>
                  <a:outerShdw blurRad="38100" dist="38100" dir="2700000" algn="tl">
                    <a:srgbClr val="000000">
                      <a:alpha val="43137"/>
                    </a:srgbClr>
                  </a:outerShdw>
                </a:effectLst>
              </a:rPr>
              <a:t>The ONLY time you are allowed to use cell phones:</a:t>
            </a:r>
          </a:p>
          <a:p>
            <a:pPr algn="ctr"/>
            <a:endParaRPr lang="en-US" dirty="0">
              <a:solidFill>
                <a:schemeClr val="bg1"/>
              </a:solidFill>
            </a:endParaRPr>
          </a:p>
          <a:p>
            <a:pPr marL="285750" indent="-285750">
              <a:buFontTx/>
              <a:buChar char="-"/>
            </a:pPr>
            <a:r>
              <a:rPr lang="en-US" dirty="0" smtClean="0">
                <a:solidFill>
                  <a:schemeClr val="bg1"/>
                </a:solidFill>
              </a:rPr>
              <a:t>PINTEREST</a:t>
            </a:r>
          </a:p>
          <a:p>
            <a:pPr marL="285750" indent="-285750">
              <a:buFontTx/>
              <a:buChar char="-"/>
            </a:pPr>
            <a:endParaRPr lang="en-US" dirty="0" smtClean="0">
              <a:solidFill>
                <a:schemeClr val="bg1"/>
              </a:solidFill>
            </a:endParaRPr>
          </a:p>
          <a:p>
            <a:pPr marL="285750" indent="-285750">
              <a:buFontTx/>
              <a:buChar char="-"/>
            </a:pPr>
            <a:r>
              <a:rPr lang="en-US" dirty="0" smtClean="0">
                <a:solidFill>
                  <a:schemeClr val="bg1"/>
                </a:solidFill>
              </a:rPr>
              <a:t>MUSIC (HEADPHONES ONLY)</a:t>
            </a:r>
            <a:endParaRPr lang="en-US" dirty="0">
              <a:solidFill>
                <a:schemeClr val="bg1"/>
              </a:solidFill>
            </a:endParaRPr>
          </a:p>
        </p:txBody>
      </p:sp>
    </p:spTree>
    <p:extLst>
      <p:ext uri="{BB962C8B-B14F-4D97-AF65-F5344CB8AC3E}">
        <p14:creationId xmlns:p14="http://schemas.microsoft.com/office/powerpoint/2010/main" val="607793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a:t>
            </a:r>
            <a:endParaRPr lang="en-US" dirty="0"/>
          </a:p>
        </p:txBody>
      </p:sp>
      <p:sp>
        <p:nvSpPr>
          <p:cNvPr id="3" name="Rounded Rectangle 2"/>
          <p:cNvSpPr/>
          <p:nvPr/>
        </p:nvSpPr>
        <p:spPr>
          <a:xfrm>
            <a:off x="776478" y="1836039"/>
            <a:ext cx="4643247" cy="4562475"/>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en-US" sz="2800" u="sng" dirty="0" smtClean="0">
                <a:solidFill>
                  <a:schemeClr val="bg1"/>
                </a:solidFill>
              </a:rPr>
              <a:t>FIRE ALARM</a:t>
            </a:r>
          </a:p>
          <a:p>
            <a:pPr algn="ctr"/>
            <a:endParaRPr lang="en-US" dirty="0">
              <a:solidFill>
                <a:schemeClr val="bg1"/>
              </a:solidFill>
            </a:endParaRPr>
          </a:p>
          <a:p>
            <a:r>
              <a:rPr lang="en-US" dirty="0" smtClean="0">
                <a:solidFill>
                  <a:schemeClr val="bg1"/>
                </a:solidFill>
              </a:rPr>
              <a:t>- Quickly and Quietly get up</a:t>
            </a:r>
          </a:p>
          <a:p>
            <a:r>
              <a:rPr lang="en-US" dirty="0" smtClean="0">
                <a:solidFill>
                  <a:schemeClr val="bg1"/>
                </a:solidFill>
              </a:rPr>
              <a:t>- Exit through door</a:t>
            </a:r>
          </a:p>
          <a:p>
            <a:r>
              <a:rPr lang="en-US" dirty="0" smtClean="0">
                <a:solidFill>
                  <a:schemeClr val="bg1"/>
                </a:solidFill>
              </a:rPr>
              <a:t>-Turn Left</a:t>
            </a:r>
          </a:p>
          <a:p>
            <a:r>
              <a:rPr lang="en-US" dirty="0" smtClean="0">
                <a:solidFill>
                  <a:schemeClr val="bg1"/>
                </a:solidFill>
              </a:rPr>
              <a:t>-Go out doors by Guidance Office</a:t>
            </a:r>
          </a:p>
          <a:p>
            <a:r>
              <a:rPr lang="en-US" dirty="0" smtClean="0">
                <a:solidFill>
                  <a:schemeClr val="bg1"/>
                </a:solidFill>
              </a:rPr>
              <a:t>-Meet at the street to the left of the (sidewalk Y). </a:t>
            </a:r>
          </a:p>
          <a:p>
            <a:endParaRPr lang="en-US" dirty="0">
              <a:solidFill>
                <a:schemeClr val="bg1"/>
              </a:solidFill>
            </a:endParaRPr>
          </a:p>
          <a:p>
            <a:r>
              <a:rPr lang="en-US" dirty="0" smtClean="0">
                <a:solidFill>
                  <a:schemeClr val="bg1"/>
                </a:solidFill>
              </a:rPr>
              <a:t>LAST ONE TURN LIGHTS OFF AND CLOSE DOOR</a:t>
            </a:r>
          </a:p>
          <a:p>
            <a:pPr algn="ctr"/>
            <a:endParaRPr lang="en-US" dirty="0">
              <a:solidFill>
                <a:schemeClr val="bg1"/>
              </a:solidFill>
            </a:endParaRPr>
          </a:p>
          <a:p>
            <a:endParaRPr lang="en-US" dirty="0"/>
          </a:p>
        </p:txBody>
      </p:sp>
      <p:sp>
        <p:nvSpPr>
          <p:cNvPr id="5" name="Rounded Rectangle 4"/>
          <p:cNvSpPr/>
          <p:nvPr/>
        </p:nvSpPr>
        <p:spPr>
          <a:xfrm>
            <a:off x="6539103" y="1818132"/>
            <a:ext cx="4643247" cy="4562475"/>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800" u="sng" dirty="0" smtClean="0">
                <a:solidFill>
                  <a:schemeClr val="bg1"/>
                </a:solidFill>
              </a:rPr>
              <a:t>Lock Down-Take Cover</a:t>
            </a:r>
          </a:p>
          <a:p>
            <a:pPr algn="ctr"/>
            <a:endParaRPr lang="en-US" dirty="0">
              <a:solidFill>
                <a:schemeClr val="bg1"/>
              </a:solidFill>
            </a:endParaRPr>
          </a:p>
          <a:p>
            <a:r>
              <a:rPr lang="en-US" dirty="0" smtClean="0">
                <a:solidFill>
                  <a:schemeClr val="bg1"/>
                </a:solidFill>
              </a:rPr>
              <a:t>-   Quickly and Quietly get up</a:t>
            </a:r>
          </a:p>
          <a:p>
            <a:pPr marL="285750" indent="-285750">
              <a:buFontTx/>
              <a:buChar char="-"/>
            </a:pPr>
            <a:r>
              <a:rPr lang="en-US" dirty="0" smtClean="0">
                <a:solidFill>
                  <a:schemeClr val="bg1"/>
                </a:solidFill>
              </a:rPr>
              <a:t>Make sure door is shut and lights are off</a:t>
            </a:r>
          </a:p>
          <a:p>
            <a:pPr marL="285750" indent="-285750">
              <a:buFontTx/>
              <a:buChar char="-"/>
            </a:pPr>
            <a:r>
              <a:rPr lang="en-US" dirty="0" smtClean="0">
                <a:solidFill>
                  <a:schemeClr val="bg1"/>
                </a:solidFill>
              </a:rPr>
              <a:t>Make sure blinds are closed</a:t>
            </a:r>
          </a:p>
          <a:p>
            <a:pPr marL="285750" indent="-285750">
              <a:buFontTx/>
              <a:buChar char="-"/>
            </a:pPr>
            <a:r>
              <a:rPr lang="en-US" dirty="0" smtClean="0">
                <a:solidFill>
                  <a:schemeClr val="bg1"/>
                </a:solidFill>
              </a:rPr>
              <a:t>Turn Radio off</a:t>
            </a:r>
          </a:p>
          <a:p>
            <a:pPr marL="285750" indent="-285750">
              <a:buFontTx/>
              <a:buChar char="-"/>
            </a:pPr>
            <a:r>
              <a:rPr lang="en-US" dirty="0" smtClean="0">
                <a:solidFill>
                  <a:schemeClr val="bg1"/>
                </a:solidFill>
              </a:rPr>
              <a:t>Hide in Closet with door shut and lights off. </a:t>
            </a:r>
          </a:p>
          <a:p>
            <a:pPr algn="ctr"/>
            <a:endParaRPr lang="en-US" dirty="0" smtClean="0">
              <a:solidFill>
                <a:schemeClr val="bg1"/>
              </a:solidFill>
            </a:endParaRPr>
          </a:p>
          <a:p>
            <a:pPr algn="ctr"/>
            <a:endParaRPr lang="en-US" dirty="0">
              <a:solidFill>
                <a:schemeClr val="bg1"/>
              </a:solidFill>
            </a:endParaRPr>
          </a:p>
          <a:p>
            <a:endParaRPr lang="en-US" dirty="0"/>
          </a:p>
        </p:txBody>
      </p:sp>
    </p:spTree>
    <p:extLst>
      <p:ext uri="{BB962C8B-B14F-4D97-AF65-F5344CB8AC3E}">
        <p14:creationId xmlns:p14="http://schemas.microsoft.com/office/powerpoint/2010/main" val="24123526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Artist Trading Cards </a:t>
            </a:r>
            <a:endParaRPr lang="en-US" dirty="0"/>
          </a:p>
        </p:txBody>
      </p:sp>
      <p:pic>
        <p:nvPicPr>
          <p:cNvPr id="4098" name="Picture 2" descr="Image result for zent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850" y="284163"/>
            <a:ext cx="3162632" cy="40973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0" name="Picture 4" descr="Image result for zentang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0048" y="284163"/>
            <a:ext cx="1939552" cy="19395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2" name="Picture 6" descr="Image result for zentang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2145" y="2463611"/>
            <a:ext cx="2544389" cy="19178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104" name="Picture 8" descr="Image result for zentang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32520" y="764382"/>
            <a:ext cx="2250309" cy="2965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820482" y="5257800"/>
            <a:ext cx="3048000" cy="646331"/>
          </a:xfrm>
          <a:prstGeom prst="rect">
            <a:avLst/>
          </a:prstGeom>
          <a:noFill/>
        </p:spPr>
        <p:txBody>
          <a:bodyPr wrap="square" rtlCol="0">
            <a:spAutoFit/>
          </a:bodyPr>
          <a:lstStyle/>
          <a:p>
            <a:pPr algn="ctr"/>
            <a:r>
              <a:rPr lang="en-US" sz="3600" dirty="0" err="1" smtClean="0">
                <a:latin typeface="Adobe Ming Std L" panose="02020300000000000000" pitchFamily="18" charset="-128"/>
                <a:ea typeface="Adobe Ming Std L" panose="02020300000000000000" pitchFamily="18" charset="-128"/>
              </a:rPr>
              <a:t>Zentangle</a:t>
            </a:r>
            <a:endParaRPr lang="en-US" sz="3600" dirty="0">
              <a:latin typeface="Adobe Ming Std L" panose="02020300000000000000" pitchFamily="18" charset="-128"/>
              <a:ea typeface="Adobe Ming Std L" panose="02020300000000000000" pitchFamily="18" charset="-128"/>
            </a:endParaRPr>
          </a:p>
        </p:txBody>
      </p:sp>
      <p:pic>
        <p:nvPicPr>
          <p:cNvPr id="4108" name="Picture 12" descr="Image result for zentangle artist trading car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542" y="284163"/>
            <a:ext cx="2981221" cy="39258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375089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docProps/app.xml><?xml version="1.0" encoding="utf-8"?>
<Properties xmlns="http://schemas.openxmlformats.org/officeDocument/2006/extended-properties" xmlns:vt="http://schemas.openxmlformats.org/officeDocument/2006/docPropsVTypes">
  <Template>Integral</Template>
  <TotalTime>98</TotalTime>
  <Words>315</Words>
  <Application>Microsoft Office PowerPoint</Application>
  <PresentationFormat>Widescreen</PresentationFormat>
  <Paragraphs>84</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Adobe Ming Std L</vt:lpstr>
      <vt:lpstr>Tw Cen MT</vt:lpstr>
      <vt:lpstr>Tw Cen MT Condensed</vt:lpstr>
      <vt:lpstr>Wingdings 3</vt:lpstr>
      <vt:lpstr>Integral</vt:lpstr>
      <vt:lpstr>Welcome!</vt:lpstr>
      <vt:lpstr>What will this class be like?</vt:lpstr>
      <vt:lpstr>What will this class be like?</vt:lpstr>
      <vt:lpstr>Google Classroom</vt:lpstr>
      <vt:lpstr>Grades</vt:lpstr>
      <vt:lpstr>Class Rules</vt:lpstr>
      <vt:lpstr>EMERGENCY!!!!</vt:lpstr>
      <vt:lpstr>Artist Trading Cards </vt:lpstr>
    </vt:vector>
  </TitlesOfParts>
  <Company>Bloomsburg Area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Steffanie Bowes</dc:creator>
  <cp:lastModifiedBy>Steffanie Bowes</cp:lastModifiedBy>
  <cp:revision>15</cp:revision>
  <dcterms:created xsi:type="dcterms:W3CDTF">2017-08-21T22:28:37Z</dcterms:created>
  <dcterms:modified xsi:type="dcterms:W3CDTF">2017-08-22T00:42:00Z</dcterms:modified>
</cp:coreProperties>
</file>